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466" r:id="rId9"/>
    <p:sldId id="2318" r:id="rId10"/>
    <p:sldId id="2535" r:id="rId11"/>
    <p:sldId id="2025" r:id="rId12"/>
    <p:sldId id="2536" r:id="rId13"/>
    <p:sldId id="2537" r:id="rId14"/>
    <p:sldId id="2512" r:id="rId15"/>
    <p:sldId id="2568" r:id="rId16"/>
    <p:sldId id="2491" r:id="rId17"/>
    <p:sldId id="2534" r:id="rId18"/>
    <p:sldId id="2539" r:id="rId19"/>
    <p:sldId id="2520" r:id="rId20"/>
    <p:sldId id="2541" r:id="rId21"/>
    <p:sldId id="2542" r:id="rId22"/>
    <p:sldId id="2540" r:id="rId23"/>
    <p:sldId id="2549" r:id="rId24"/>
    <p:sldId id="2531" r:id="rId25"/>
    <p:sldId id="2543" r:id="rId26"/>
    <p:sldId id="2544" r:id="rId27"/>
    <p:sldId id="2500" r:id="rId28"/>
    <p:sldId id="2521" r:id="rId29"/>
    <p:sldId id="2545" r:id="rId30"/>
    <p:sldId id="2546" r:id="rId31"/>
    <p:sldId id="2215" r:id="rId32"/>
    <p:sldId id="2548" r:id="rId33"/>
    <p:sldId id="2522" r:id="rId34"/>
    <p:sldId id="2524" r:id="rId35"/>
    <p:sldId id="2523" r:id="rId36"/>
    <p:sldId id="2527" r:id="rId37"/>
    <p:sldId id="2550" r:id="rId38"/>
    <p:sldId id="2553" r:id="rId39"/>
    <p:sldId id="2552" r:id="rId40"/>
    <p:sldId id="2555" r:id="rId41"/>
    <p:sldId id="2554" r:id="rId42"/>
    <p:sldId id="2551" r:id="rId43"/>
    <p:sldId id="2557" r:id="rId44"/>
    <p:sldId id="2556" r:id="rId45"/>
    <p:sldId id="2560" r:id="rId46"/>
    <p:sldId id="2547" r:id="rId47"/>
    <p:sldId id="2558" r:id="rId48"/>
    <p:sldId id="2561" r:id="rId49"/>
    <p:sldId id="2562" r:id="rId50"/>
    <p:sldId id="2563" r:id="rId51"/>
    <p:sldId id="2567" r:id="rId52"/>
    <p:sldId id="2566" r:id="rId53"/>
    <p:sldId id="2565" r:id="rId54"/>
    <p:sldId id="2526" r:id="rId55"/>
    <p:sldId id="2373" r:id="rId56"/>
    <p:sldId id="2079" r:id="rId5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28"/>
    <a:srgbClr val="12141E"/>
    <a:srgbClr val="1C263E"/>
    <a:srgbClr val="182033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1" autoAdjust="0"/>
    <p:restoredTop sz="80996" autoAdjust="0"/>
  </p:normalViewPr>
  <p:slideViewPr>
    <p:cSldViewPr snapToGrid="0" snapToObjects="1">
      <p:cViewPr>
        <p:scale>
          <a:sx n="50" d="100"/>
          <a:sy n="50" d="100"/>
        </p:scale>
        <p:origin x="824" y="8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73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3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mu.edu.sg/is480/img_auth.php/0/0c/Chosen6-midtermslidesfinal2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9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6.emf"/><Relationship Id="rId4" Type="http://schemas.openxmlformats.org/officeDocument/2006/relationships/diagramData" Target="../diagrams/data1.xml"/><Relationship Id="rId9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7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3365" y="7512735"/>
            <a:ext cx="734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5089" y="1058664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4" name="Rectangle 2"/>
          <p:cNvSpPr>
            <a:spLocks/>
          </p:cNvSpPr>
          <p:nvPr/>
        </p:nvSpPr>
        <p:spPr bwMode="auto">
          <a:xfrm>
            <a:off x="11154060" y="729718"/>
            <a:ext cx="2075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TECHNICAL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33786" y="3373293"/>
            <a:ext cx="18306877" cy="8668638"/>
            <a:chOff x="3133786" y="3373293"/>
            <a:chExt cx="18306877" cy="8668638"/>
          </a:xfrm>
        </p:grpSpPr>
        <p:grpSp>
          <p:nvGrpSpPr>
            <p:cNvPr id="10" name="Group 9"/>
            <p:cNvGrpSpPr/>
            <p:nvPr/>
          </p:nvGrpSpPr>
          <p:grpSpPr>
            <a:xfrm>
              <a:off x="3133786" y="3373293"/>
              <a:ext cx="18306877" cy="8668638"/>
              <a:chOff x="579530" y="1390649"/>
              <a:chExt cx="10913839" cy="45927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335847" y="1390650"/>
                <a:ext cx="3401205" cy="45927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Picture 2" descr="Image result for java icon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322" y="2350746"/>
                <a:ext cx="1195493" cy="1195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579530" y="1390653"/>
                <a:ext cx="3401205" cy="4592704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1862" y="1559820"/>
                <a:ext cx="19440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FRONTEND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15" name="Picture 6" descr="Image result for mysql icon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46471" y1="65728" x2="46471" y2="65728"/>
                            <a14:foregroundMark x1="78627" y1="71127" x2="78627" y2="71127"/>
                            <a14:foregroundMark x1="67353" y1="39202" x2="67353" y2="39202"/>
                            <a14:foregroundMark x1="67353" y1="35446" x2="67353" y2="35446"/>
                            <a14:foregroundMark x1="69412" y1="19249" x2="69412" y2="19249"/>
                            <a14:foregroundMark x1="41373" y1="76291" x2="41373" y2="76291"/>
                            <a14:foregroundMark x1="23431" y1="71127" x2="23431" y2="71127"/>
                            <a14:foregroundMark x1="94608" y1="79343" x2="94608" y2="793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909" y="2688147"/>
                <a:ext cx="1248169" cy="521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Image result for amazon web services icon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000" b="90000" l="6000" r="96333">
                            <a14:foregroundMark x1="33667" y1="63333" x2="33667" y2="63333"/>
                            <a14:foregroundMark x1="34667" y1="65667" x2="34667" y2="65667"/>
                            <a14:foregroundMark x1="35333" y1="71333" x2="35333" y2="71333"/>
                            <a14:foregroundMark x1="36000" y1="67333" x2="36000" y2="67333"/>
                            <a14:foregroundMark x1="35333" y1="69000" x2="35333" y2="69000"/>
                            <a14:foregroundMark x1="28000" y1="61000" x2="28000" y2="61000"/>
                            <a14:foregroundMark x1="28000" y1="61000" x2="28000" y2="61000"/>
                            <a14:foregroundMark x1="27333" y1="64667" x2="27333" y2="64667"/>
                            <a14:foregroundMark x1="21000" y1="64667" x2="21000" y2="64667"/>
                            <a14:foregroundMark x1="21000" y1="62667" x2="21000" y2="62667"/>
                            <a14:foregroundMark x1="19333" y1="72000" x2="19333" y2="72000"/>
                            <a14:foregroundMark x1="48667" y1="64000" x2="48667" y2="64000"/>
                            <a14:foregroundMark x1="60667" y1="65000" x2="60667" y2="65000"/>
                            <a14:foregroundMark x1="68000" y1="65000" x2="68000" y2="65000"/>
                            <a14:foregroundMark x1="83000" y1="64000" x2="83000" y2="64000"/>
                            <a14:foregroundMark x1="87667" y1="80000" x2="87667" y2="80000"/>
                            <a14:foregroundMark x1="96333" y1="81000" x2="96333" y2="81000"/>
                            <a14:foregroundMark x1="92667" y1="79000" x2="92667" y2="79000"/>
                            <a14:foregroundMark x1="81333" y1="81667" x2="81333" y2="81667"/>
                            <a14:foregroundMark x1="71000" y1="80000" x2="71000" y2="80000"/>
                            <a14:foregroundMark x1="65667" y1="80000" x2="65667" y2="80000"/>
                            <a14:foregroundMark x1="65667" y1="77000" x2="65667" y2="77000"/>
                            <a14:foregroundMark x1="61333" y1="84000" x2="61333" y2="84000"/>
                            <a14:foregroundMark x1="52000" y1="83333" x2="52000" y2="83333"/>
                            <a14:foregroundMark x1="49667" y1="84000" x2="49667" y2="84000"/>
                            <a14:foregroundMark x1="39333" y1="80000" x2="39333" y2="80000"/>
                            <a14:foregroundMark x1="30667" y1="84000" x2="30667" y2="84000"/>
                            <a14:foregroundMark x1="22667" y1="84000" x2="22667" y2="84000"/>
                            <a14:foregroundMark x1="13000" y1="87333" x2="13000" y2="87333"/>
                            <a14:foregroundMark x1="14000" y1="68000" x2="14000" y2="68000"/>
                            <a14:backgroundMark x1="9333" y1="68000" x2="9333" y2="68000"/>
                            <a14:backgroundMark x1="10000" y1="69000" x2="10000" y2="69000"/>
                            <a14:backgroundMark x1="10000" y1="69667" x2="10000" y2="69667"/>
                            <a14:backgroundMark x1="10667" y1="69000" x2="10667" y2="69000"/>
                            <a14:backgroundMark x1="10667" y1="68333" x2="10667" y2="68333"/>
                            <a14:backgroundMark x1="21000" y1="81667" x2="21000" y2="81667"/>
                            <a14:backgroundMark x1="19333" y1="81667" x2="19333" y2="81667"/>
                            <a14:backgroundMark x1="19333" y1="80667" x2="19333" y2="81667"/>
                            <a14:backgroundMark x1="45667" y1="82333" x2="45667" y2="82333"/>
                            <a14:backgroundMark x1="79000" y1="81667" x2="79000" y2="81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337" y="3944911"/>
                <a:ext cx="1081973" cy="1081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8092164" y="1390649"/>
                <a:ext cx="3401205" cy="4592708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460138" y="1552568"/>
                <a:ext cx="2665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OTHER SERVICES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5414" y="1555196"/>
                <a:ext cx="1566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BACKEND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26" name="Picture 14" descr="Image result for github icon transparent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3920" y="2687545"/>
                <a:ext cx="1997689" cy="521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0" descr="Image result for ajax icon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91" b="89474" l="750" r="94250">
                            <a14:foregroundMark x1="16250" y1="44019" x2="16250" y2="44019"/>
                            <a14:foregroundMark x1="20750" y1="67464" x2="20750" y2="67464"/>
                            <a14:foregroundMark x1="5000" y1="70813" x2="5000" y2="70813"/>
                            <a14:foregroundMark x1="750" y1="75598" x2="750" y2="75598"/>
                            <a14:foregroundMark x1="27750" y1="27273" x2="27750" y2="27273"/>
                            <a14:foregroundMark x1="43500" y1="40670" x2="43500" y2="40670"/>
                            <a14:foregroundMark x1="54750" y1="52153" x2="54750" y2="52153"/>
                            <a14:foregroundMark x1="43500" y1="20574" x2="43500" y2="20574"/>
                            <a14:foregroundMark x1="88250" y1="62679" x2="88250" y2="62679"/>
                            <a14:foregroundMark x1="94250" y1="47368" x2="94250" y2="47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625" y="3485565"/>
                <a:ext cx="1470250" cy="76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8" descr="Image result for tomcat 8 icon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1777" y="3944911"/>
                <a:ext cx="1574448" cy="1050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ight Arrow 28"/>
              <p:cNvSpPr/>
              <p:nvPr/>
            </p:nvSpPr>
            <p:spPr>
              <a:xfrm rot="10800000">
                <a:off x="3298140" y="2083996"/>
                <a:ext cx="1892939" cy="413281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27259" y="2207173"/>
                <a:ext cx="2149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 dirty="0">
                    <a:latin typeface="Futura-Light" panose="020B0400000000000000" pitchFamily="34" charset="0"/>
                  </a:rPr>
                  <a:t>  JSON OUTPUT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33" y="3511586"/>
                <a:ext cx="1507741" cy="69588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284" y="2129097"/>
                <a:ext cx="1982883" cy="116329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98" y="4522698"/>
                <a:ext cx="1103162" cy="110316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2350148" y="1476719"/>
                <a:ext cx="3713929" cy="439868"/>
                <a:chOff x="4289851" y="769169"/>
                <a:chExt cx="3713929" cy="439868"/>
              </a:xfrm>
            </p:grpSpPr>
            <p:sp>
              <p:nvSpPr>
                <p:cNvPr id="38" name="Right Arrow 37"/>
                <p:cNvSpPr/>
                <p:nvPr/>
              </p:nvSpPr>
              <p:spPr>
                <a:xfrm>
                  <a:off x="5237843" y="769169"/>
                  <a:ext cx="2059964" cy="413281"/>
                </a:xfrm>
                <a:prstGeom prst="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289851" y="870483"/>
                  <a:ext cx="37139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b="1" dirty="0">
                      <a:latin typeface="Futura-Light" panose="020B0400000000000000" pitchFamily="34" charset="0"/>
                    </a:rPr>
                    <a:t>HTTP GET  POST JSON</a:t>
                  </a:r>
                  <a:endParaRPr lang="en-SG" sz="1100" b="1" dirty="0">
                    <a:latin typeface="Futura-Light" panose="020B0400000000000000" pitchFamily="34" charset="0"/>
                  </a:endParaRPr>
                </a:p>
              </p:txBody>
            </p:sp>
          </p:grpSp>
        </p:grpSp>
        <p:pic>
          <p:nvPicPr>
            <p:cNvPr id="40" name="Picture 2" descr="Image result for highchart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762" y="9746340"/>
              <a:ext cx="3074319" cy="771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usonyx email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6841" y="7783738"/>
              <a:ext cx="4346572" cy="162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1058664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4" name="Rectangle 2"/>
          <p:cNvSpPr>
            <a:spLocks/>
          </p:cNvSpPr>
          <p:nvPr/>
        </p:nvSpPr>
        <p:spPr bwMode="auto">
          <a:xfrm>
            <a:off x="11154060" y="729718"/>
            <a:ext cx="2075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TECHNICAL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7975" y="2808067"/>
            <a:ext cx="28746348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Do you have a diagram that shows all the components/module/3rd party tools/framework/API/design pattern of your code?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Is it a client server system? Are the data pulled or pushed?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How flexible/maintainable is your system? Is it hard-coded or uses configuration files?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hlinkClick r:id="rId3"/>
              </a:rPr>
              <a:t>https://wiki.smu.edu.sg/is480/img_auth.php/0/0c/Chosen6-midtermslidesfinal2.pdf</a:t>
            </a: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e.g. </a:t>
            </a:r>
            <a:r>
              <a:rPr lang="en-US" dirty="0"/>
              <a:t>USABILITY </a:t>
            </a:r>
            <a:r>
              <a:rPr lang="th-TH" dirty="0"/>
              <a:t>๏ </a:t>
            </a:r>
            <a:r>
              <a:rPr lang="en-US" dirty="0"/>
              <a:t>Problem: Different platform and screen size creates misalignments. </a:t>
            </a:r>
            <a:r>
              <a:rPr lang="th-TH" dirty="0"/>
              <a:t>๏ </a:t>
            </a:r>
            <a:r>
              <a:rPr lang="en-US" dirty="0"/>
              <a:t>Solution: </a:t>
            </a:r>
            <a:r>
              <a:rPr lang="en-US" dirty="0" err="1"/>
              <a:t>Customised</a:t>
            </a:r>
            <a:r>
              <a:rPr lang="en-US" dirty="0"/>
              <a:t> codes to work on multiple platforms and screen sizes.</a:t>
            </a:r>
          </a:p>
          <a:p>
            <a:pPr>
              <a:lnSpc>
                <a:spcPct val="200000"/>
              </a:lnSpc>
            </a:pPr>
            <a:r>
              <a:rPr lang="en-US" dirty="0"/>
              <a:t>Security = hash password</a:t>
            </a:r>
          </a:p>
          <a:p>
            <a:pPr>
              <a:lnSpc>
                <a:spcPct val="200000"/>
              </a:lnSpc>
            </a:pPr>
            <a:r>
              <a:rPr lang="en-US" dirty="0"/>
              <a:t>Bootstrap takes a long time </a:t>
            </a:r>
          </a:p>
          <a:p>
            <a:pPr>
              <a:lnSpc>
                <a:spcPct val="200000"/>
              </a:lnSpc>
            </a:pPr>
            <a:r>
              <a:rPr lang="th-TH" dirty="0"/>
              <a:t>๏ </a:t>
            </a:r>
            <a:r>
              <a:rPr lang="en-US" dirty="0"/>
              <a:t>Problem: Information from database takes awhile to load. </a:t>
            </a:r>
            <a:r>
              <a:rPr lang="th-TH" dirty="0"/>
              <a:t>๏ </a:t>
            </a:r>
            <a:r>
              <a:rPr lang="en-US" dirty="0"/>
              <a:t>Solution: Call database once to get all information to decrease waiting time</a:t>
            </a:r>
          </a:p>
          <a:p>
            <a:pPr>
              <a:lnSpc>
                <a:spcPct val="200000"/>
              </a:lnSpc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4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5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6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7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8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0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26460" y="1058664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10" name="Rectangle 2"/>
          <p:cNvSpPr>
            <a:spLocks/>
          </p:cNvSpPr>
          <p:nvPr/>
        </p:nvSpPr>
        <p:spPr bwMode="auto">
          <a:xfrm>
            <a:off x="9934980" y="668163"/>
            <a:ext cx="45140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75" y="2562332"/>
            <a:ext cx="18599500" cy="1045711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10" name="Rectangle 2"/>
          <p:cNvSpPr>
            <a:spLocks/>
          </p:cNvSpPr>
          <p:nvPr/>
        </p:nvSpPr>
        <p:spPr bwMode="auto">
          <a:xfrm>
            <a:off x="9934980" y="668163"/>
            <a:ext cx="45140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04" y="2686992"/>
            <a:ext cx="17830800" cy="9925050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11161091" y="1211064"/>
            <a:ext cx="23627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913213" y="10028903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715764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sp>
        <p:nvSpPr>
          <p:cNvPr id="37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09" y="1678838"/>
            <a:ext cx="17585788" cy="112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68259" y="715764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7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35" y="1919665"/>
            <a:ext cx="17411580" cy="112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613578" y="294486"/>
            <a:ext cx="515686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2" name="Freeform 31"/>
          <p:cNvSpPr/>
          <p:nvPr/>
        </p:nvSpPr>
        <p:spPr>
          <a:xfrm>
            <a:off x="10566361" y="81035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User Testing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2113197" y="5935229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11475525" y="5034751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Freeform 3"/>
          <p:cNvSpPr>
            <a:spLocks noChangeArrowheads="1"/>
          </p:cNvSpPr>
          <p:nvPr/>
        </p:nvSpPr>
        <p:spPr bwMode="auto">
          <a:xfrm>
            <a:off x="11814824" y="5390439"/>
            <a:ext cx="596746" cy="478368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3601274" y="81225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Project Management</a:t>
            </a:r>
          </a:p>
        </p:txBody>
      </p: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494425" y="5642313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28"/>
          <p:cNvSpPr/>
          <p:nvPr/>
        </p:nvSpPr>
        <p:spPr>
          <a:xfrm>
            <a:off x="439054" y="12844200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59" name="Freeform 33"/>
          <p:cNvSpPr/>
          <p:nvPr/>
        </p:nvSpPr>
        <p:spPr>
          <a:xfrm>
            <a:off x="3681217" y="12843460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sp>
        <p:nvSpPr>
          <p:cNvPr id="60" name="Freeform 30"/>
          <p:cNvSpPr/>
          <p:nvPr/>
        </p:nvSpPr>
        <p:spPr>
          <a:xfrm>
            <a:off x="7108536" y="12842535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sp>
        <p:nvSpPr>
          <p:cNvPr id="65" name="Freeform 29"/>
          <p:cNvSpPr/>
          <p:nvPr/>
        </p:nvSpPr>
        <p:spPr>
          <a:xfrm>
            <a:off x="14231104" y="12841610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Project Management</a:t>
            </a:r>
          </a:p>
        </p:txBody>
      </p:sp>
      <p:sp>
        <p:nvSpPr>
          <p:cNvPr id="67" name="Freeform 31"/>
          <p:cNvSpPr/>
          <p:nvPr/>
        </p:nvSpPr>
        <p:spPr>
          <a:xfrm>
            <a:off x="10615983" y="12841610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User Testing</a:t>
            </a:r>
          </a:p>
        </p:txBody>
      </p:sp>
      <p:sp>
        <p:nvSpPr>
          <p:cNvPr id="68" name="Freeform 32"/>
          <p:cNvSpPr/>
          <p:nvPr/>
        </p:nvSpPr>
        <p:spPr>
          <a:xfrm>
            <a:off x="17473267" y="12841610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sp>
        <p:nvSpPr>
          <p:cNvPr id="69" name="Freeform 38"/>
          <p:cNvSpPr/>
          <p:nvPr/>
        </p:nvSpPr>
        <p:spPr>
          <a:xfrm>
            <a:off x="21038862" y="12809780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93698"/>
              </p:ext>
            </p:extLst>
          </p:nvPr>
        </p:nvGraphicFramePr>
        <p:xfrm>
          <a:off x="1710813" y="2750401"/>
          <a:ext cx="21031200" cy="80725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14636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 and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/>
          </p:cNvSpPr>
          <p:nvPr/>
        </p:nvSpPr>
        <p:spPr bwMode="auto">
          <a:xfrm>
            <a:off x="9613578" y="294486"/>
            <a:ext cx="515686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870860" y="325263"/>
            <a:ext cx="46422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870860" y="325263"/>
            <a:ext cx="46422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49659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and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9870860" y="325263"/>
            <a:ext cx="46422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682478"/>
            <a:ext cx="104665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and update client weekly to 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the latest prototype on their changed requirements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02762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 and developers to research and learn technologies required.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10174372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10174375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BM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10505" y="11235491"/>
            <a:ext cx="244354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392937" y="6101463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34901" y="706813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40561" y="6469063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056301" y="7439084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391319" y="256508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392129" y="2898329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7696370" y="225304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258" y="7299047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043" y="11098298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186470" y="11694068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837596" y="11684452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413265" y="6826633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7092392" y="917363"/>
            <a:ext cx="1012937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Count by Category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Bug count by category</a:t>
            </a:r>
          </a:p>
          <a:p>
            <a:r>
              <a:rPr lang="en-US" dirty="0" err="1"/>
              <a:t>Crit</a:t>
            </a:r>
            <a:r>
              <a:rPr lang="en-US" dirty="0"/>
              <a:t>, high, low</a:t>
            </a:r>
          </a:p>
        </p:txBody>
      </p:sp>
    </p:spTree>
    <p:extLst>
      <p:ext uri="{BB962C8B-B14F-4D97-AF65-F5344CB8AC3E}">
        <p14:creationId xmlns:p14="http://schemas.microsoft.com/office/powerpoint/2010/main" val="19393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and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578801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5" y="5788010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394" y="4033897"/>
            <a:ext cx="17858658" cy="7700774"/>
            <a:chOff x="824270" y="2634763"/>
            <a:chExt cx="17858658" cy="7700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70" y="2634763"/>
              <a:ext cx="17858658" cy="770077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928221" y="8487687"/>
              <a:ext cx="5205880" cy="12573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869112" y="5666274"/>
            <a:ext cx="16668221" cy="7113280"/>
            <a:chOff x="6869112" y="5666274"/>
            <a:chExt cx="16668221" cy="7113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5666274"/>
              <a:ext cx="16668221" cy="7113280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869112" y="11144121"/>
              <a:ext cx="5418113" cy="1047879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2138457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10244" y="7643107"/>
            <a:ext cx="540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5313" y="5008352"/>
            <a:ext cx="16662577" cy="3018824"/>
            <a:chOff x="595313" y="2766201"/>
            <a:chExt cx="16662577" cy="3018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4991" y="8371132"/>
            <a:ext cx="18150955" cy="3896279"/>
            <a:chOff x="5174991" y="8371132"/>
            <a:chExt cx="18150955" cy="38962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52806" y="148750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88" y="8192137"/>
            <a:ext cx="15702907" cy="427842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0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695379" y="3283471"/>
            <a:ext cx="11287125" cy="227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10187781" y="7522246"/>
            <a:ext cx="11229975" cy="22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88825" y="512569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085572"/>
            <a:ext cx="23565780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sp>
        <p:nvSpPr>
          <p:cNvPr id="17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Linda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Siow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, Executive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981930" y="1178674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96872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Makes more than</a:t>
            </a:r>
          </a:p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1000 appointments every year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72940" y="6250340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40" y="2566824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192" y="8944273"/>
            <a:ext cx="14395163" cy="38405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24192" y="11179279"/>
            <a:ext cx="14129692" cy="404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90" y="2820646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5516" y="7681262"/>
            <a:ext cx="11115675" cy="4191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526481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9474" y="2164398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 - Client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Gender and Age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1000425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99321" y="4963221"/>
            <a:ext cx="597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71" y="2291140"/>
            <a:ext cx="13608050" cy="102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for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and user-friendly</a:t>
            </a:r>
          </a:p>
        </p:txBody>
      </p:sp>
      <p:sp>
        <p:nvSpPr>
          <p:cNvPr id="14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03" y="3290998"/>
            <a:ext cx="13410948" cy="44595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8434" name="Picture 2" descr="https://wiki.smu.edu.sg/is480/img_auth.php/b/bc/Ulinkers_VisaMedCli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72" y="3270598"/>
            <a:ext cx="12764012" cy="67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6618" y="605989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511509" y="4320441"/>
            <a:ext cx="9459764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data labels</a:t>
            </a: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7810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9458" name="Picture 2" descr="https://wiki.smu.edu.sg/is480/img_auth.php/c/ce/KPIpercentagesig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070" y="3333135"/>
            <a:ext cx="111918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53265" y="7735796"/>
            <a:ext cx="1504335" cy="383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19587" y="4320441"/>
            <a:ext cx="11697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762666" y="7500996"/>
            <a:ext cx="4464118" cy="3998742"/>
            <a:chOff x="18762666" y="7500996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18762666" y="7500996"/>
              <a:ext cx="4464118" cy="3998742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8" name="Freeform 133"/>
            <p:cNvSpPr>
              <a:spLocks noChangeArrowheads="1"/>
            </p:cNvSpPr>
            <p:nvPr/>
          </p:nvSpPr>
          <p:spPr bwMode="auto">
            <a:xfrm>
              <a:off x="20156188" y="8217914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882839" y="9311119"/>
              <a:ext cx="4245209" cy="1908178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Difficult to target clients to email recommended screenings using current system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0551673" y="8140765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9806931" y="2857897"/>
            <a:ext cx="4789934" cy="4010480"/>
            <a:chOff x="9806931" y="2857897"/>
            <a:chExt cx="4789934" cy="4010480"/>
          </a:xfrm>
        </p:grpSpPr>
        <p:sp>
          <p:nvSpPr>
            <p:cNvPr id="44" name="Hexagon 43"/>
            <p:cNvSpPr/>
            <p:nvPr/>
          </p:nvSpPr>
          <p:spPr>
            <a:xfrm>
              <a:off x="9806931" y="2857897"/>
              <a:ext cx="4789934" cy="401048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090948" y="4443596"/>
              <a:ext cx="4321567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Tedious process to follow up with existing clients </a:t>
              </a:r>
            </a:p>
          </p:txBody>
        </p:sp>
        <p:sp>
          <p:nvSpPr>
            <p:cNvPr id="53" name="Freeform 47"/>
            <p:cNvSpPr>
              <a:spLocks noChangeArrowheads="1"/>
            </p:cNvSpPr>
            <p:nvPr/>
          </p:nvSpPr>
          <p:spPr bwMode="auto">
            <a:xfrm>
              <a:off x="12231162" y="3452164"/>
              <a:ext cx="897906" cy="789080"/>
            </a:xfrm>
            <a:custGeom>
              <a:avLst/>
              <a:gdLst>
                <a:gd name="T0" fmla="*/ 497 w 498"/>
                <a:gd name="T1" fmla="*/ 434 h 435"/>
                <a:gd name="T2" fmla="*/ 497 w 498"/>
                <a:gd name="T3" fmla="*/ 434 h 435"/>
                <a:gd name="T4" fmla="*/ 487 w 498"/>
                <a:gd name="T5" fmla="*/ 328 h 435"/>
                <a:gd name="T6" fmla="*/ 425 w 498"/>
                <a:gd name="T7" fmla="*/ 293 h 435"/>
                <a:gd name="T8" fmla="*/ 372 w 498"/>
                <a:gd name="T9" fmla="*/ 231 h 435"/>
                <a:gd name="T10" fmla="*/ 390 w 498"/>
                <a:gd name="T11" fmla="*/ 196 h 435"/>
                <a:gd name="T12" fmla="*/ 408 w 498"/>
                <a:gd name="T13" fmla="*/ 159 h 435"/>
                <a:gd name="T14" fmla="*/ 399 w 498"/>
                <a:gd name="T15" fmla="*/ 151 h 435"/>
                <a:gd name="T16" fmla="*/ 408 w 498"/>
                <a:gd name="T17" fmla="*/ 115 h 435"/>
                <a:gd name="T18" fmla="*/ 346 w 498"/>
                <a:gd name="T19" fmla="*/ 62 h 435"/>
                <a:gd name="T20" fmla="*/ 284 w 498"/>
                <a:gd name="T21" fmla="*/ 115 h 435"/>
                <a:gd name="T22" fmla="*/ 293 w 498"/>
                <a:gd name="T23" fmla="*/ 151 h 435"/>
                <a:gd name="T24" fmla="*/ 284 w 498"/>
                <a:gd name="T25" fmla="*/ 159 h 435"/>
                <a:gd name="T26" fmla="*/ 302 w 498"/>
                <a:gd name="T27" fmla="*/ 196 h 435"/>
                <a:gd name="T28" fmla="*/ 311 w 498"/>
                <a:gd name="T29" fmla="*/ 231 h 435"/>
                <a:gd name="T30" fmla="*/ 293 w 498"/>
                <a:gd name="T31" fmla="*/ 275 h 435"/>
                <a:gd name="T32" fmla="*/ 381 w 498"/>
                <a:gd name="T33" fmla="*/ 364 h 435"/>
                <a:gd name="T34" fmla="*/ 381 w 498"/>
                <a:gd name="T35" fmla="*/ 434 h 435"/>
                <a:gd name="T36" fmla="*/ 497 w 498"/>
                <a:gd name="T37" fmla="*/ 434 h 435"/>
                <a:gd name="T38" fmla="*/ 258 w 498"/>
                <a:gd name="T39" fmla="*/ 302 h 435"/>
                <a:gd name="T40" fmla="*/ 258 w 498"/>
                <a:gd name="T41" fmla="*/ 302 h 435"/>
                <a:gd name="T42" fmla="*/ 187 w 498"/>
                <a:gd name="T43" fmla="*/ 231 h 435"/>
                <a:gd name="T44" fmla="*/ 213 w 498"/>
                <a:gd name="T45" fmla="*/ 168 h 435"/>
                <a:gd name="T46" fmla="*/ 231 w 498"/>
                <a:gd name="T47" fmla="*/ 133 h 435"/>
                <a:gd name="T48" fmla="*/ 222 w 498"/>
                <a:gd name="T49" fmla="*/ 115 h 435"/>
                <a:gd name="T50" fmla="*/ 231 w 498"/>
                <a:gd name="T51" fmla="*/ 71 h 435"/>
                <a:gd name="T52" fmla="*/ 151 w 498"/>
                <a:gd name="T53" fmla="*/ 0 h 435"/>
                <a:gd name="T54" fmla="*/ 71 w 498"/>
                <a:gd name="T55" fmla="*/ 71 h 435"/>
                <a:gd name="T56" fmla="*/ 71 w 498"/>
                <a:gd name="T57" fmla="*/ 115 h 435"/>
                <a:gd name="T58" fmla="*/ 71 w 498"/>
                <a:gd name="T59" fmla="*/ 133 h 435"/>
                <a:gd name="T60" fmla="*/ 89 w 498"/>
                <a:gd name="T61" fmla="*/ 168 h 435"/>
                <a:gd name="T62" fmla="*/ 107 w 498"/>
                <a:gd name="T63" fmla="*/ 231 h 435"/>
                <a:gd name="T64" fmla="*/ 45 w 498"/>
                <a:gd name="T65" fmla="*/ 302 h 435"/>
                <a:gd name="T66" fmla="*/ 0 w 498"/>
                <a:gd name="T67" fmla="*/ 346 h 435"/>
                <a:gd name="T68" fmla="*/ 0 w 498"/>
                <a:gd name="T69" fmla="*/ 434 h 435"/>
                <a:gd name="T70" fmla="*/ 346 w 498"/>
                <a:gd name="T71" fmla="*/ 434 h 435"/>
                <a:gd name="T72" fmla="*/ 346 w 498"/>
                <a:gd name="T73" fmla="*/ 364 h 435"/>
                <a:gd name="T74" fmla="*/ 258 w 498"/>
                <a:gd name="T75" fmla="*/ 30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435">
                  <a:moveTo>
                    <a:pt x="497" y="434"/>
                  </a:moveTo>
                  <a:lnTo>
                    <a:pt x="497" y="434"/>
                  </a:lnTo>
                  <a:cubicBezTo>
                    <a:pt x="497" y="434"/>
                    <a:pt x="497" y="337"/>
                    <a:pt x="487" y="328"/>
                  </a:cubicBezTo>
                  <a:cubicBezTo>
                    <a:pt x="479" y="319"/>
                    <a:pt x="462" y="302"/>
                    <a:pt x="425" y="293"/>
                  </a:cubicBezTo>
                  <a:cubicBezTo>
                    <a:pt x="390" y="275"/>
                    <a:pt x="372" y="257"/>
                    <a:pt x="372" y="231"/>
                  </a:cubicBezTo>
                  <a:cubicBezTo>
                    <a:pt x="372" y="213"/>
                    <a:pt x="390" y="222"/>
                    <a:pt x="390" y="196"/>
                  </a:cubicBezTo>
                  <a:cubicBezTo>
                    <a:pt x="390" y="178"/>
                    <a:pt x="408" y="196"/>
                    <a:pt x="408" y="159"/>
                  </a:cubicBezTo>
                  <a:cubicBezTo>
                    <a:pt x="408" y="151"/>
                    <a:pt x="399" y="151"/>
                    <a:pt x="399" y="151"/>
                  </a:cubicBezTo>
                  <a:cubicBezTo>
                    <a:pt x="399" y="151"/>
                    <a:pt x="408" y="133"/>
                    <a:pt x="408" y="115"/>
                  </a:cubicBezTo>
                  <a:cubicBezTo>
                    <a:pt x="408" y="98"/>
                    <a:pt x="399" y="62"/>
                    <a:pt x="346" y="62"/>
                  </a:cubicBezTo>
                  <a:cubicBezTo>
                    <a:pt x="293" y="62"/>
                    <a:pt x="284" y="98"/>
                    <a:pt x="284" y="115"/>
                  </a:cubicBezTo>
                  <a:cubicBezTo>
                    <a:pt x="284" y="133"/>
                    <a:pt x="293" y="151"/>
                    <a:pt x="293" y="151"/>
                  </a:cubicBezTo>
                  <a:cubicBezTo>
                    <a:pt x="293" y="151"/>
                    <a:pt x="284" y="151"/>
                    <a:pt x="284" y="159"/>
                  </a:cubicBezTo>
                  <a:cubicBezTo>
                    <a:pt x="284" y="196"/>
                    <a:pt x="293" y="178"/>
                    <a:pt x="302" y="196"/>
                  </a:cubicBezTo>
                  <a:cubicBezTo>
                    <a:pt x="302" y="222"/>
                    <a:pt x="311" y="213"/>
                    <a:pt x="311" y="231"/>
                  </a:cubicBezTo>
                  <a:cubicBezTo>
                    <a:pt x="311" y="249"/>
                    <a:pt x="311" y="266"/>
                    <a:pt x="293" y="275"/>
                  </a:cubicBezTo>
                  <a:cubicBezTo>
                    <a:pt x="372" y="319"/>
                    <a:pt x="381" y="319"/>
                    <a:pt x="381" y="364"/>
                  </a:cubicBezTo>
                  <a:cubicBezTo>
                    <a:pt x="381" y="434"/>
                    <a:pt x="381" y="434"/>
                    <a:pt x="381" y="434"/>
                  </a:cubicBezTo>
                  <a:lnTo>
                    <a:pt x="497" y="434"/>
                  </a:lnTo>
                  <a:close/>
                  <a:moveTo>
                    <a:pt x="258" y="302"/>
                  </a:moveTo>
                  <a:lnTo>
                    <a:pt x="258" y="302"/>
                  </a:lnTo>
                  <a:cubicBezTo>
                    <a:pt x="204" y="284"/>
                    <a:pt x="187" y="266"/>
                    <a:pt x="187" y="231"/>
                  </a:cubicBezTo>
                  <a:cubicBezTo>
                    <a:pt x="187" y="204"/>
                    <a:pt x="204" y="213"/>
                    <a:pt x="213" y="168"/>
                  </a:cubicBezTo>
                  <a:cubicBezTo>
                    <a:pt x="213" y="159"/>
                    <a:pt x="231" y="168"/>
                    <a:pt x="231" y="133"/>
                  </a:cubicBezTo>
                  <a:cubicBezTo>
                    <a:pt x="231" y="115"/>
                    <a:pt x="222" y="115"/>
                    <a:pt x="222" y="115"/>
                  </a:cubicBezTo>
                  <a:cubicBezTo>
                    <a:pt x="222" y="115"/>
                    <a:pt x="222" y="89"/>
                    <a:pt x="231" y="71"/>
                  </a:cubicBezTo>
                  <a:cubicBezTo>
                    <a:pt x="231" y="53"/>
                    <a:pt x="213" y="0"/>
                    <a:pt x="151" y="0"/>
                  </a:cubicBezTo>
                  <a:cubicBezTo>
                    <a:pt x="80" y="0"/>
                    <a:pt x="71" y="53"/>
                    <a:pt x="71" y="71"/>
                  </a:cubicBezTo>
                  <a:cubicBezTo>
                    <a:pt x="71" y="89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33"/>
                  </a:cubicBezTo>
                  <a:cubicBezTo>
                    <a:pt x="71" y="168"/>
                    <a:pt x="80" y="159"/>
                    <a:pt x="89" y="168"/>
                  </a:cubicBezTo>
                  <a:cubicBezTo>
                    <a:pt x="89" y="213"/>
                    <a:pt x="107" y="204"/>
                    <a:pt x="107" y="231"/>
                  </a:cubicBezTo>
                  <a:cubicBezTo>
                    <a:pt x="107" y="266"/>
                    <a:pt x="89" y="284"/>
                    <a:pt x="45" y="302"/>
                  </a:cubicBezTo>
                  <a:cubicBezTo>
                    <a:pt x="27" y="310"/>
                    <a:pt x="0" y="319"/>
                    <a:pt x="0" y="3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346" y="434"/>
                    <a:pt x="346" y="434"/>
                    <a:pt x="346" y="434"/>
                  </a:cubicBezTo>
                  <a:cubicBezTo>
                    <a:pt x="346" y="434"/>
                    <a:pt x="346" y="381"/>
                    <a:pt x="346" y="364"/>
                  </a:cubicBezTo>
                  <a:cubicBezTo>
                    <a:pt x="346" y="346"/>
                    <a:pt x="302" y="328"/>
                    <a:pt x="258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100" name="Freeform 47"/>
            <p:cNvSpPr>
              <a:spLocks noChangeArrowheads="1"/>
            </p:cNvSpPr>
            <p:nvPr/>
          </p:nvSpPr>
          <p:spPr bwMode="auto">
            <a:xfrm flipH="1">
              <a:off x="11163419" y="3460867"/>
              <a:ext cx="897906" cy="789080"/>
            </a:xfrm>
            <a:custGeom>
              <a:avLst/>
              <a:gdLst>
                <a:gd name="T0" fmla="*/ 497 w 498"/>
                <a:gd name="T1" fmla="*/ 434 h 435"/>
                <a:gd name="T2" fmla="*/ 497 w 498"/>
                <a:gd name="T3" fmla="*/ 434 h 435"/>
                <a:gd name="T4" fmla="*/ 487 w 498"/>
                <a:gd name="T5" fmla="*/ 328 h 435"/>
                <a:gd name="T6" fmla="*/ 425 w 498"/>
                <a:gd name="T7" fmla="*/ 293 h 435"/>
                <a:gd name="T8" fmla="*/ 372 w 498"/>
                <a:gd name="T9" fmla="*/ 231 h 435"/>
                <a:gd name="T10" fmla="*/ 390 w 498"/>
                <a:gd name="T11" fmla="*/ 196 h 435"/>
                <a:gd name="T12" fmla="*/ 408 w 498"/>
                <a:gd name="T13" fmla="*/ 159 h 435"/>
                <a:gd name="T14" fmla="*/ 399 w 498"/>
                <a:gd name="T15" fmla="*/ 151 h 435"/>
                <a:gd name="T16" fmla="*/ 408 w 498"/>
                <a:gd name="T17" fmla="*/ 115 h 435"/>
                <a:gd name="T18" fmla="*/ 346 w 498"/>
                <a:gd name="T19" fmla="*/ 62 h 435"/>
                <a:gd name="T20" fmla="*/ 284 w 498"/>
                <a:gd name="T21" fmla="*/ 115 h 435"/>
                <a:gd name="T22" fmla="*/ 293 w 498"/>
                <a:gd name="T23" fmla="*/ 151 h 435"/>
                <a:gd name="T24" fmla="*/ 284 w 498"/>
                <a:gd name="T25" fmla="*/ 159 h 435"/>
                <a:gd name="T26" fmla="*/ 302 w 498"/>
                <a:gd name="T27" fmla="*/ 196 h 435"/>
                <a:gd name="T28" fmla="*/ 311 w 498"/>
                <a:gd name="T29" fmla="*/ 231 h 435"/>
                <a:gd name="T30" fmla="*/ 293 w 498"/>
                <a:gd name="T31" fmla="*/ 275 h 435"/>
                <a:gd name="T32" fmla="*/ 381 w 498"/>
                <a:gd name="T33" fmla="*/ 364 h 435"/>
                <a:gd name="T34" fmla="*/ 381 w 498"/>
                <a:gd name="T35" fmla="*/ 434 h 435"/>
                <a:gd name="T36" fmla="*/ 497 w 498"/>
                <a:gd name="T37" fmla="*/ 434 h 435"/>
                <a:gd name="T38" fmla="*/ 258 w 498"/>
                <a:gd name="T39" fmla="*/ 302 h 435"/>
                <a:gd name="T40" fmla="*/ 258 w 498"/>
                <a:gd name="T41" fmla="*/ 302 h 435"/>
                <a:gd name="T42" fmla="*/ 187 w 498"/>
                <a:gd name="T43" fmla="*/ 231 h 435"/>
                <a:gd name="T44" fmla="*/ 213 w 498"/>
                <a:gd name="T45" fmla="*/ 168 h 435"/>
                <a:gd name="T46" fmla="*/ 231 w 498"/>
                <a:gd name="T47" fmla="*/ 133 h 435"/>
                <a:gd name="T48" fmla="*/ 222 w 498"/>
                <a:gd name="T49" fmla="*/ 115 h 435"/>
                <a:gd name="T50" fmla="*/ 231 w 498"/>
                <a:gd name="T51" fmla="*/ 71 h 435"/>
                <a:gd name="T52" fmla="*/ 151 w 498"/>
                <a:gd name="T53" fmla="*/ 0 h 435"/>
                <a:gd name="T54" fmla="*/ 71 w 498"/>
                <a:gd name="T55" fmla="*/ 71 h 435"/>
                <a:gd name="T56" fmla="*/ 71 w 498"/>
                <a:gd name="T57" fmla="*/ 115 h 435"/>
                <a:gd name="T58" fmla="*/ 71 w 498"/>
                <a:gd name="T59" fmla="*/ 133 h 435"/>
                <a:gd name="T60" fmla="*/ 89 w 498"/>
                <a:gd name="T61" fmla="*/ 168 h 435"/>
                <a:gd name="T62" fmla="*/ 107 w 498"/>
                <a:gd name="T63" fmla="*/ 231 h 435"/>
                <a:gd name="T64" fmla="*/ 45 w 498"/>
                <a:gd name="T65" fmla="*/ 302 h 435"/>
                <a:gd name="T66" fmla="*/ 0 w 498"/>
                <a:gd name="T67" fmla="*/ 346 h 435"/>
                <a:gd name="T68" fmla="*/ 0 w 498"/>
                <a:gd name="T69" fmla="*/ 434 h 435"/>
                <a:gd name="T70" fmla="*/ 346 w 498"/>
                <a:gd name="T71" fmla="*/ 434 h 435"/>
                <a:gd name="T72" fmla="*/ 346 w 498"/>
                <a:gd name="T73" fmla="*/ 364 h 435"/>
                <a:gd name="T74" fmla="*/ 258 w 498"/>
                <a:gd name="T75" fmla="*/ 30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435">
                  <a:moveTo>
                    <a:pt x="497" y="434"/>
                  </a:moveTo>
                  <a:lnTo>
                    <a:pt x="497" y="434"/>
                  </a:lnTo>
                  <a:cubicBezTo>
                    <a:pt x="497" y="434"/>
                    <a:pt x="497" y="337"/>
                    <a:pt x="487" y="328"/>
                  </a:cubicBezTo>
                  <a:cubicBezTo>
                    <a:pt x="479" y="319"/>
                    <a:pt x="462" y="302"/>
                    <a:pt x="425" y="293"/>
                  </a:cubicBezTo>
                  <a:cubicBezTo>
                    <a:pt x="390" y="275"/>
                    <a:pt x="372" y="257"/>
                    <a:pt x="372" y="231"/>
                  </a:cubicBezTo>
                  <a:cubicBezTo>
                    <a:pt x="372" y="213"/>
                    <a:pt x="390" y="222"/>
                    <a:pt x="390" y="196"/>
                  </a:cubicBezTo>
                  <a:cubicBezTo>
                    <a:pt x="390" y="178"/>
                    <a:pt x="408" y="196"/>
                    <a:pt x="408" y="159"/>
                  </a:cubicBezTo>
                  <a:cubicBezTo>
                    <a:pt x="408" y="151"/>
                    <a:pt x="399" y="151"/>
                    <a:pt x="399" y="151"/>
                  </a:cubicBezTo>
                  <a:cubicBezTo>
                    <a:pt x="399" y="151"/>
                    <a:pt x="408" y="133"/>
                    <a:pt x="408" y="115"/>
                  </a:cubicBezTo>
                  <a:cubicBezTo>
                    <a:pt x="408" y="98"/>
                    <a:pt x="399" y="62"/>
                    <a:pt x="346" y="62"/>
                  </a:cubicBezTo>
                  <a:cubicBezTo>
                    <a:pt x="293" y="62"/>
                    <a:pt x="284" y="98"/>
                    <a:pt x="284" y="115"/>
                  </a:cubicBezTo>
                  <a:cubicBezTo>
                    <a:pt x="284" y="133"/>
                    <a:pt x="293" y="151"/>
                    <a:pt x="293" y="151"/>
                  </a:cubicBezTo>
                  <a:cubicBezTo>
                    <a:pt x="293" y="151"/>
                    <a:pt x="284" y="151"/>
                    <a:pt x="284" y="159"/>
                  </a:cubicBezTo>
                  <a:cubicBezTo>
                    <a:pt x="284" y="196"/>
                    <a:pt x="293" y="178"/>
                    <a:pt x="302" y="196"/>
                  </a:cubicBezTo>
                  <a:cubicBezTo>
                    <a:pt x="302" y="222"/>
                    <a:pt x="311" y="213"/>
                    <a:pt x="311" y="231"/>
                  </a:cubicBezTo>
                  <a:cubicBezTo>
                    <a:pt x="311" y="249"/>
                    <a:pt x="311" y="266"/>
                    <a:pt x="293" y="275"/>
                  </a:cubicBezTo>
                  <a:cubicBezTo>
                    <a:pt x="372" y="319"/>
                    <a:pt x="381" y="319"/>
                    <a:pt x="381" y="364"/>
                  </a:cubicBezTo>
                  <a:cubicBezTo>
                    <a:pt x="381" y="434"/>
                    <a:pt x="381" y="434"/>
                    <a:pt x="381" y="434"/>
                  </a:cubicBezTo>
                  <a:lnTo>
                    <a:pt x="497" y="434"/>
                  </a:lnTo>
                  <a:close/>
                  <a:moveTo>
                    <a:pt x="258" y="302"/>
                  </a:moveTo>
                  <a:lnTo>
                    <a:pt x="258" y="302"/>
                  </a:lnTo>
                  <a:cubicBezTo>
                    <a:pt x="204" y="284"/>
                    <a:pt x="187" y="266"/>
                    <a:pt x="187" y="231"/>
                  </a:cubicBezTo>
                  <a:cubicBezTo>
                    <a:pt x="187" y="204"/>
                    <a:pt x="204" y="213"/>
                    <a:pt x="213" y="168"/>
                  </a:cubicBezTo>
                  <a:cubicBezTo>
                    <a:pt x="213" y="159"/>
                    <a:pt x="231" y="168"/>
                    <a:pt x="231" y="133"/>
                  </a:cubicBezTo>
                  <a:cubicBezTo>
                    <a:pt x="231" y="115"/>
                    <a:pt x="222" y="115"/>
                    <a:pt x="222" y="115"/>
                  </a:cubicBezTo>
                  <a:cubicBezTo>
                    <a:pt x="222" y="115"/>
                    <a:pt x="222" y="89"/>
                    <a:pt x="231" y="71"/>
                  </a:cubicBezTo>
                  <a:cubicBezTo>
                    <a:pt x="231" y="53"/>
                    <a:pt x="213" y="0"/>
                    <a:pt x="151" y="0"/>
                  </a:cubicBezTo>
                  <a:cubicBezTo>
                    <a:pt x="80" y="0"/>
                    <a:pt x="71" y="53"/>
                    <a:pt x="71" y="71"/>
                  </a:cubicBezTo>
                  <a:cubicBezTo>
                    <a:pt x="71" y="89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33"/>
                  </a:cubicBezTo>
                  <a:cubicBezTo>
                    <a:pt x="71" y="168"/>
                    <a:pt x="80" y="159"/>
                    <a:pt x="89" y="168"/>
                  </a:cubicBezTo>
                  <a:cubicBezTo>
                    <a:pt x="89" y="213"/>
                    <a:pt x="107" y="204"/>
                    <a:pt x="107" y="231"/>
                  </a:cubicBezTo>
                  <a:cubicBezTo>
                    <a:pt x="107" y="266"/>
                    <a:pt x="89" y="284"/>
                    <a:pt x="45" y="302"/>
                  </a:cubicBezTo>
                  <a:cubicBezTo>
                    <a:pt x="27" y="310"/>
                    <a:pt x="0" y="319"/>
                    <a:pt x="0" y="3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346" y="434"/>
                    <a:pt x="346" y="434"/>
                    <a:pt x="346" y="434"/>
                  </a:cubicBezTo>
                  <a:cubicBezTo>
                    <a:pt x="346" y="434"/>
                    <a:pt x="346" y="381"/>
                    <a:pt x="346" y="364"/>
                  </a:cubicBezTo>
                  <a:cubicBezTo>
                    <a:pt x="346" y="346"/>
                    <a:pt x="302" y="328"/>
                    <a:pt x="258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1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2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3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14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15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16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1506" name="Picture 2" descr="File:Ulinkers EarlierMon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7" y="2481641"/>
            <a:ext cx="9559566" cy="63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9949" y="592888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933229" y="2953447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3839" y="380759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4820" y="5693795"/>
            <a:ext cx="66103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91284" y="533818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3" y="5338185"/>
            <a:ext cx="132397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1058664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9812" y="10608756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Gather perspective and opinions of different users’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0748" y="10598724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Continuously work on improving the functions</a:t>
            </a:r>
          </a:p>
        </p:txBody>
      </p: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225981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25 out of 50 Client’s responses via email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879076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811719" cy="3385478"/>
            <a:chOff x="4050739" y="6611440"/>
            <a:chExt cx="7214980" cy="3104873"/>
          </a:xfrm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57253" y="8416846"/>
              <a:ext cx="5308466" cy="11996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also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1847830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539553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599529" y="-942697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90656" y="10119256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486386" y="1058664"/>
            <a:ext cx="9407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</a:t>
            </a:r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 Web Application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62" name="Rectangle 2"/>
          <p:cNvSpPr>
            <a:spLocks/>
          </p:cNvSpPr>
          <p:nvPr/>
        </p:nvSpPr>
        <p:spPr bwMode="auto">
          <a:xfrm>
            <a:off x="11473857" y="729718"/>
            <a:ext cx="14362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Solution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4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5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5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3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4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6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8788056" y="665659"/>
            <a:ext cx="68040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64" name="Rectangle 2"/>
          <p:cNvSpPr>
            <a:spLocks/>
          </p:cNvSpPr>
          <p:nvPr/>
        </p:nvSpPr>
        <p:spPr bwMode="auto">
          <a:xfrm>
            <a:off x="11569079" y="258545"/>
            <a:ext cx="14362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8" y="1835210"/>
            <a:ext cx="22959614" cy="1083907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26671"/>
              </p:ext>
            </p:extLst>
          </p:nvPr>
        </p:nvGraphicFramePr>
        <p:xfrm>
          <a:off x="2980822" y="1981256"/>
          <a:ext cx="18231906" cy="98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257097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Ulink Reporting</a:t>
                      </a:r>
                      <a:r>
                        <a:rPr lang="en-US" baseline="0" dirty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3346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 based on client’s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097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Reports functions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(Team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’s performance)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Management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0060" y="1317228"/>
            <a:ext cx="5299859" cy="2153069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3470297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3512636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5761582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5761582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21509" y="7826714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7790029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867311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9909650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09780"/>
            <a:ext cx="23695802" cy="898180"/>
            <a:chOff x="439054" y="12809780"/>
            <a:chExt cx="23695802" cy="898180"/>
          </a:xfrm>
        </p:grpSpPr>
        <p:sp>
          <p:nvSpPr>
            <p:cNvPr id="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" name="Freeform 30"/>
            <p:cNvSpPr/>
            <p:nvPr/>
          </p:nvSpPr>
          <p:spPr>
            <a:xfrm>
              <a:off x="7108536" y="12842535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8" name="Freeform 29"/>
            <p:cNvSpPr/>
            <p:nvPr/>
          </p:nvSpPr>
          <p:spPr>
            <a:xfrm>
              <a:off x="14231104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9" name="Freeform 31"/>
            <p:cNvSpPr/>
            <p:nvPr/>
          </p:nvSpPr>
          <p:spPr>
            <a:xfrm>
              <a:off x="10615983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0" name="Freeform 32"/>
            <p:cNvSpPr/>
            <p:nvPr/>
          </p:nvSpPr>
          <p:spPr>
            <a:xfrm>
              <a:off x="17473267" y="1284161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1" name="Freeform 38"/>
            <p:cNvSpPr/>
            <p:nvPr/>
          </p:nvSpPr>
          <p:spPr>
            <a:xfrm>
              <a:off x="21038862" y="1280978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27192</TotalTime>
  <Words>1806</Words>
  <Application>Microsoft Office PowerPoint</Application>
  <PresentationFormat>Custom</PresentationFormat>
  <Paragraphs>475</Paragraphs>
  <Slides>56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Axure Handwriting</vt:lpstr>
      <vt:lpstr>Bebas Neue</vt:lpstr>
      <vt:lpstr>Futura-Light</vt:lpstr>
      <vt:lpstr>Gill Sans</vt:lpstr>
      <vt:lpstr>Lato Bold</vt:lpstr>
      <vt:lpstr>Lato Light</vt:lpstr>
      <vt:lpstr>Montserrat-Regular</vt:lpstr>
      <vt:lpstr>MS PGothic</vt:lpstr>
      <vt:lpstr>Open Sans</vt:lpstr>
      <vt:lpstr>Roboto</vt:lpstr>
      <vt:lpstr>Roboto Light</vt:lpstr>
      <vt:lpstr>Roboto Regular</vt:lpstr>
      <vt:lpstr>Roboto Thin</vt:lpstr>
      <vt:lpstr>Source Sans Pro</vt:lpstr>
      <vt:lpstr>Arial</vt:lpstr>
      <vt:lpstr>Calibri Light</vt:lpstr>
      <vt:lpstr>Segoe UI Semilight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CHIEN Shu Yan</cp:lastModifiedBy>
  <cp:revision>5129</cp:revision>
  <dcterms:created xsi:type="dcterms:W3CDTF">2014-11-12T21:47:38Z</dcterms:created>
  <dcterms:modified xsi:type="dcterms:W3CDTF">2017-02-20T09:02:11Z</dcterms:modified>
  <cp:category/>
</cp:coreProperties>
</file>